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62" r:id="rId2"/>
    <p:sldId id="363" r:id="rId3"/>
    <p:sldId id="364" r:id="rId4"/>
    <p:sldId id="355" r:id="rId5"/>
    <p:sldId id="357" r:id="rId6"/>
    <p:sldId id="372" r:id="rId7"/>
    <p:sldId id="349" r:id="rId8"/>
    <p:sldId id="365" r:id="rId9"/>
    <p:sldId id="366" r:id="rId10"/>
    <p:sldId id="358" r:id="rId11"/>
    <p:sldId id="350" r:id="rId12"/>
    <p:sldId id="351" r:id="rId13"/>
    <p:sldId id="352" r:id="rId14"/>
    <p:sldId id="353" r:id="rId15"/>
    <p:sldId id="354" r:id="rId16"/>
    <p:sldId id="297" r:id="rId17"/>
    <p:sldId id="367" r:id="rId18"/>
    <p:sldId id="260" r:id="rId19"/>
    <p:sldId id="261" r:id="rId20"/>
    <p:sldId id="262" r:id="rId21"/>
    <p:sldId id="277" r:id="rId22"/>
    <p:sldId id="278" r:id="rId23"/>
    <p:sldId id="279" r:id="rId24"/>
    <p:sldId id="280" r:id="rId25"/>
    <p:sldId id="281" r:id="rId26"/>
    <p:sldId id="282" r:id="rId27"/>
    <p:sldId id="283" r:id="rId28"/>
    <p:sldId id="284" r:id="rId29"/>
    <p:sldId id="291" r:id="rId30"/>
    <p:sldId id="290" r:id="rId31"/>
    <p:sldId id="285" r:id="rId32"/>
    <p:sldId id="286" r:id="rId33"/>
    <p:sldId id="292" r:id="rId34"/>
    <p:sldId id="287" r:id="rId35"/>
    <p:sldId id="373" r:id="rId36"/>
    <p:sldId id="368" r:id="rId37"/>
    <p:sldId id="369" r:id="rId38"/>
    <p:sldId id="370" r:id="rId39"/>
    <p:sldId id="327" r:id="rId40"/>
    <p:sldId id="360" r:id="rId41"/>
    <p:sldId id="293" r:id="rId42"/>
    <p:sldId id="371" r:id="rId43"/>
    <p:sldId id="294" r:id="rId44"/>
    <p:sldId id="296" r:id="rId45"/>
    <p:sldId id="269" r:id="rId46"/>
    <p:sldId id="374" r:id="rId47"/>
    <p:sldId id="375" r:id="rId48"/>
    <p:sldId id="298" r:id="rId49"/>
    <p:sldId id="273" r:id="rId50"/>
    <p:sldId id="361" r:id="rId51"/>
    <p:sldId id="37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80" d="100"/>
          <a:sy n="80" d="100"/>
        </p:scale>
        <p:origin x="1656"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2/27/2019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33302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extLst>
      <p:ext uri="{BB962C8B-B14F-4D97-AF65-F5344CB8AC3E}">
        <p14:creationId xmlns:p14="http://schemas.microsoft.com/office/powerpoint/2010/main" val="7956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18</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19</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20</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73003-A047-4846-9099-44186B92FF42}" type="slidenum">
              <a:rPr lang="en-US" smtClean="0"/>
              <a:t>21</a:t>
            </a:fld>
            <a:endParaRPr lang="en-US"/>
          </a:p>
        </p:txBody>
      </p:sp>
    </p:spTree>
    <p:extLst>
      <p:ext uri="{BB962C8B-B14F-4D97-AF65-F5344CB8AC3E}">
        <p14:creationId xmlns:p14="http://schemas.microsoft.com/office/powerpoint/2010/main" val="162942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40</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45</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49</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2/27/2019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2/27/2019</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2/27/2019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2/27/2019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2/27/2019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2/27/2019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2/27/2019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2/27/2019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2/27/2019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xml"/><Relationship Id="rId7" Type="http://schemas.openxmlformats.org/officeDocument/2006/relationships/image" Target="../media/image14.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vethirtyeight.com/features/how-a-data-scientist-whod-never-heard-of-basketball-mastered-march-madness/"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5.xml"/><Relationship Id="rId7" Type="http://schemas.openxmlformats.org/officeDocument/2006/relationships/image" Target="../media/image21.jpe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3.gif"/><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4.png"/><Relationship Id="rId5" Type="http://schemas.openxmlformats.org/officeDocument/2006/relationships/image" Target="../media/image22.emf"/><Relationship Id="rId4" Type="http://schemas.openxmlformats.org/officeDocument/2006/relationships/oleObject" Target="../embeddings/oleObject6.bin"/><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5675462"/>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a:solidFill>
                            <a:schemeClr val="tx1"/>
                          </a:solidFill>
                        </a:rPr>
                        <a:t>Supplemental?</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2/27/2019</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14842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6" name="Picture 5"/>
          <p:cNvPicPr>
            <a:picLocks noChangeAspect="1"/>
          </p:cNvPicPr>
          <p:nvPr/>
        </p:nvPicPr>
        <p:blipFill>
          <a:blip r:embed="rId2"/>
          <a:stretch>
            <a:fillRect/>
          </a:stretch>
        </p:blipFill>
        <p:spPr>
          <a:xfrm>
            <a:off x="1838325" y="3442093"/>
            <a:ext cx="4662488" cy="2696770"/>
          </a:xfrm>
          <a:prstGeom prst="rect">
            <a:avLst/>
          </a:prstGeom>
        </p:spPr>
      </p:pic>
      <p:pic>
        <p:nvPicPr>
          <p:cNvPr id="8" name="Picture 2" descr="Image result for lo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748" y="1155044"/>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14551" y="1300163"/>
            <a:ext cx="6411242" cy="369332"/>
          </a:xfrm>
          <a:prstGeom prst="rect">
            <a:avLst/>
          </a:prstGeom>
          <a:noFill/>
        </p:spPr>
        <p:txBody>
          <a:bodyPr wrap="none" rtlCol="0">
            <a:spAutoFit/>
          </a:bodyPr>
          <a:lstStyle/>
          <a:p>
            <a:r>
              <a:rPr lang="en-US" dirty="0"/>
              <a:t>What is the log-odds of the price above $11K? = Beta + Beta*Carat</a:t>
            </a:r>
          </a:p>
        </p:txBody>
      </p:sp>
      <p:sp>
        <p:nvSpPr>
          <p:cNvPr id="10" name="TextBox 9"/>
          <p:cNvSpPr txBox="1"/>
          <p:nvPr/>
        </p:nvSpPr>
        <p:spPr>
          <a:xfrm>
            <a:off x="457200" y="1271583"/>
            <a:ext cx="412292" cy="369332"/>
          </a:xfrm>
          <a:prstGeom prst="rect">
            <a:avLst/>
          </a:prstGeom>
          <a:noFill/>
        </p:spPr>
        <p:txBody>
          <a:bodyPr wrap="none" rtlCol="0">
            <a:spAutoFit/>
          </a:bodyPr>
          <a:lstStyle/>
          <a:p>
            <a:r>
              <a:rPr lang="en-US" dirty="0"/>
              <a:t>1. </a:t>
            </a:r>
          </a:p>
        </p:txBody>
      </p:sp>
      <p:sp>
        <p:nvSpPr>
          <p:cNvPr id="11" name="TextBox 10"/>
          <p:cNvSpPr txBox="1"/>
          <p:nvPr/>
        </p:nvSpPr>
        <p:spPr>
          <a:xfrm>
            <a:off x="457201" y="2057400"/>
            <a:ext cx="6644768" cy="369332"/>
          </a:xfrm>
          <a:prstGeom prst="rect">
            <a:avLst/>
          </a:prstGeom>
          <a:noFill/>
        </p:spPr>
        <p:txBody>
          <a:bodyPr wrap="none" rtlCol="0">
            <a:spAutoFit/>
          </a:bodyPr>
          <a:lstStyle/>
          <a:p>
            <a:r>
              <a:rPr lang="en-US" dirty="0"/>
              <a:t>2. Convert to </a:t>
            </a:r>
            <a:r>
              <a:rPr lang="en-US" b="1" u="sng" dirty="0"/>
              <a:t>probability</a:t>
            </a:r>
            <a:r>
              <a:rPr lang="en-US" dirty="0"/>
              <a:t> with logistic response function (</a:t>
            </a:r>
            <a:r>
              <a:rPr lang="en-US" dirty="0" err="1"/>
              <a:t>e^l</a:t>
            </a:r>
            <a:r>
              <a:rPr lang="en-US" dirty="0"/>
              <a:t> / (1+e^l)</a:t>
            </a:r>
          </a:p>
        </p:txBody>
      </p:sp>
      <p:sp>
        <p:nvSpPr>
          <p:cNvPr id="12" name="TextBox 11"/>
          <p:cNvSpPr txBox="1"/>
          <p:nvPr/>
        </p:nvSpPr>
        <p:spPr>
          <a:xfrm>
            <a:off x="457200" y="2857500"/>
            <a:ext cx="7195496" cy="369332"/>
          </a:xfrm>
          <a:prstGeom prst="rect">
            <a:avLst/>
          </a:prstGeom>
          <a:noFill/>
        </p:spPr>
        <p:txBody>
          <a:bodyPr wrap="none" rtlCol="0">
            <a:spAutoFit/>
          </a:bodyPr>
          <a:lstStyle/>
          <a:p>
            <a:r>
              <a:rPr lang="en-US" dirty="0"/>
              <a:t>3. The probabilities are more intuitive than the log-odds from the equation.</a:t>
            </a:r>
          </a:p>
        </p:txBody>
      </p:sp>
      <p:sp>
        <p:nvSpPr>
          <p:cNvPr id="13"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8224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a:xfrm>
            <a:off x="-100013" y="365126"/>
            <a:ext cx="9401176" cy="591477"/>
          </a:xfrm>
        </p:spPr>
        <p:txBody>
          <a:bodyPr/>
          <a:lstStyle/>
          <a:p>
            <a:r>
              <a:rPr lang="en-US" dirty="0"/>
              <a:t>From probability to class, define a cutoff threshold.</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7" name="Content Placeholder 2"/>
          <p:cNvSpPr txBox="1">
            <a:spLocks/>
          </p:cNvSpPr>
          <p:nvPr/>
        </p:nvSpPr>
        <p:spPr>
          <a:xfrm>
            <a:off x="703384" y="144780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0.50 is popular initial choice</a:t>
            </a:r>
          </a:p>
          <a:p>
            <a:endParaRPr lang="en-US" altLang="en-US" dirty="0"/>
          </a:p>
          <a:p>
            <a:r>
              <a:rPr lang="en-US" altLang="en-US" dirty="0"/>
              <a:t>Additional considerations (see Chapter 5)</a:t>
            </a:r>
          </a:p>
          <a:p>
            <a:pPr marL="742950" lvl="1" indent="-285750"/>
            <a:r>
              <a:rPr lang="en-US" altLang="en-US" sz="2200" b="1" dirty="0">
                <a:solidFill>
                  <a:srgbClr val="FF0000"/>
                </a:solidFill>
              </a:rPr>
              <a:t>Maximize classification accuracy</a:t>
            </a:r>
          </a:p>
          <a:p>
            <a:pPr marL="742950" lvl="1" indent="-285750"/>
            <a:r>
              <a:rPr lang="en-US" altLang="en-US" sz="2200" dirty="0"/>
              <a:t>Maximize sensitivity (subject to min. level of specificity)</a:t>
            </a:r>
          </a:p>
          <a:p>
            <a:pPr marL="742950" lvl="1" indent="-285750"/>
            <a:r>
              <a:rPr lang="en-US" altLang="en-US" sz="2200" dirty="0"/>
              <a:t>Minimize false positives (subject to max. false negative rate)</a:t>
            </a:r>
          </a:p>
          <a:p>
            <a:pPr marL="742950" lvl="1" indent="-285750"/>
            <a:r>
              <a:rPr lang="en-US" altLang="en-US" sz="2200" dirty="0"/>
              <a:t>Minimize expected cost of misclassification (need to specify costs)</a:t>
            </a:r>
          </a:p>
          <a:p>
            <a:endParaRPr lang="en-US" altLang="en-US" dirty="0"/>
          </a:p>
          <a:p>
            <a:endParaRPr lang="en-US" altLang="en-US" dirty="0"/>
          </a:p>
        </p:txBody>
      </p:sp>
      <p:sp>
        <p:nvSpPr>
          <p:cNvPr id="8" name="Rectangle 7"/>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a team has a probability of .25 classify them as a loser.</a:t>
            </a:r>
          </a:p>
          <a:p>
            <a:pPr algn="ctr"/>
            <a:r>
              <a:rPr lang="en-US" dirty="0">
                <a:solidFill>
                  <a:schemeClr val="tx1"/>
                </a:solidFill>
              </a:rPr>
              <a:t>If a team has .50  or more classify them as a winner</a:t>
            </a:r>
          </a:p>
        </p:txBody>
      </p:sp>
      <p:sp>
        <p:nvSpPr>
          <p:cNvPr id="9"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0529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6" name="TextBox 5"/>
          <p:cNvSpPr txBox="1"/>
          <p:nvPr/>
        </p:nvSpPr>
        <p:spPr>
          <a:xfrm>
            <a:off x="577515" y="1459832"/>
            <a:ext cx="5982600" cy="523220"/>
          </a:xfrm>
          <a:prstGeom prst="rect">
            <a:avLst/>
          </a:prstGeom>
          <a:noFill/>
        </p:spPr>
        <p:txBody>
          <a:bodyPr wrap="none" rtlCol="0">
            <a:spAutoFit/>
          </a:bodyPr>
          <a:lstStyle/>
          <a:p>
            <a:r>
              <a:rPr lang="en-US" sz="2800" b="1" dirty="0"/>
              <a:t>Open </a:t>
            </a:r>
            <a:r>
              <a:rPr lang="en-US" sz="2800" b="1" dirty="0" err="1"/>
              <a:t>G_fullyMarchMadnessREVISED.R</a:t>
            </a:r>
            <a:endParaRPr lang="en-US" sz="2800" b="1" dirty="0"/>
          </a:p>
        </p:txBody>
      </p:sp>
      <p:sp>
        <p:nvSpPr>
          <p:cNvPr id="7" name="Rectangle 6"/>
          <p:cNvSpPr/>
          <p:nvPr/>
        </p:nvSpPr>
        <p:spPr>
          <a:xfrm>
            <a:off x="692944" y="3128962"/>
            <a:ext cx="7758112" cy="1285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previous week’s folder we had version F but will skip it to ensure we cover the rest of the topics.  Its worth a review for more code examples and to see the logistic response function manually calculated.</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0435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Evaluating a Classification</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TextBox 5"/>
          <p:cNvSpPr txBox="1"/>
          <p:nvPr/>
        </p:nvSpPr>
        <p:spPr>
          <a:xfrm>
            <a:off x="866274" y="1475876"/>
            <a:ext cx="1797030" cy="369332"/>
          </a:xfrm>
          <a:prstGeom prst="rect">
            <a:avLst/>
          </a:prstGeom>
          <a:noFill/>
        </p:spPr>
        <p:txBody>
          <a:bodyPr wrap="none" rtlCol="0">
            <a:spAutoFit/>
          </a:bodyPr>
          <a:lstStyle/>
          <a:p>
            <a:r>
              <a:rPr lang="en-US" u="sng" dirty="0"/>
              <a:t>Confusion Matrix</a:t>
            </a:r>
          </a:p>
        </p:txBody>
      </p:sp>
      <p:pic>
        <p:nvPicPr>
          <p:cNvPr id="7" name="Picture 6"/>
          <p:cNvPicPr>
            <a:picLocks noChangeAspect="1"/>
          </p:cNvPicPr>
          <p:nvPr/>
        </p:nvPicPr>
        <p:blipFill>
          <a:blip r:embed="rId2"/>
          <a:stretch>
            <a:fillRect/>
          </a:stretch>
        </p:blipFill>
        <p:spPr>
          <a:xfrm>
            <a:off x="148125" y="1855120"/>
            <a:ext cx="2750733" cy="1321218"/>
          </a:xfrm>
          <a:prstGeom prst="rect">
            <a:avLst/>
          </a:prstGeom>
        </p:spPr>
      </p:pic>
      <p:sp>
        <p:nvSpPr>
          <p:cNvPr id="8" name="TextBox 7"/>
          <p:cNvSpPr txBox="1"/>
          <p:nvPr/>
        </p:nvSpPr>
        <p:spPr>
          <a:xfrm>
            <a:off x="3465095" y="1780675"/>
            <a:ext cx="4998612"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 model predicted losers 390 (316 + 74) times</a:t>
            </a:r>
          </a:p>
          <a:p>
            <a:pPr marL="285750" indent="-285750">
              <a:buFont typeface="Arial" panose="020B0604020202020204" pitchFamily="34" charset="0"/>
              <a:buChar char="•"/>
            </a:pPr>
            <a:r>
              <a:rPr lang="en-US" dirty="0"/>
              <a:t>The model was correct 316 times for losers</a:t>
            </a:r>
          </a:p>
          <a:p>
            <a:pPr marL="285750" indent="-285750">
              <a:buFont typeface="Arial" panose="020B0604020202020204" pitchFamily="34" charset="0"/>
              <a:buChar char="•"/>
            </a:pPr>
            <a:r>
              <a:rPr lang="en-US" dirty="0"/>
              <a:t>The model predicted 378 winners (68+310)</a:t>
            </a:r>
          </a:p>
          <a:p>
            <a:pPr marL="285750" indent="-285750">
              <a:buFont typeface="Arial" panose="020B0604020202020204" pitchFamily="34" charset="0"/>
              <a:buChar char="•"/>
            </a:pPr>
            <a:r>
              <a:rPr lang="en-US" dirty="0"/>
              <a:t>The model was correct 310 times for winners</a:t>
            </a:r>
          </a:p>
        </p:txBody>
      </p:sp>
      <p:sp>
        <p:nvSpPr>
          <p:cNvPr id="9" name="Rectangle 8"/>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you progress in your data science education, learning other KPI (Recall, Precision, AUC </a:t>
            </a:r>
            <a:r>
              <a:rPr lang="en-US" dirty="0" err="1">
                <a:solidFill>
                  <a:schemeClr val="tx1"/>
                </a:solidFill>
              </a:rPr>
              <a:t>etc</a:t>
            </a:r>
            <a:r>
              <a:rPr lang="en-US" dirty="0">
                <a:solidFill>
                  <a:schemeClr val="tx1"/>
                </a:solidFill>
              </a:rPr>
              <a:t>) in Chapter 5 is worthwhile.  In this course we stick with the basic accuracy.  </a:t>
            </a:r>
          </a:p>
        </p:txBody>
      </p:sp>
      <p:sp>
        <p:nvSpPr>
          <p:cNvPr id="10"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156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Logistic Regression Summary</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6" name="Rectangle 3"/>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Logistic regression is similar to linear regression, except that it is used with a categorical response</a:t>
            </a:r>
          </a:p>
          <a:p>
            <a:r>
              <a:rPr lang="en-US" altLang="en-US" dirty="0"/>
              <a:t>The predictors are related to the response Y via a nonlinear function called the </a:t>
            </a:r>
            <a:r>
              <a:rPr lang="en-US" altLang="en-US" i="1" dirty="0"/>
              <a:t>logit</a:t>
            </a:r>
          </a:p>
          <a:p>
            <a:r>
              <a:rPr lang="en-US" altLang="en-US" dirty="0"/>
              <a:t>As in linear regression, reducing predictors can be done via variable selection</a:t>
            </a:r>
          </a:p>
          <a:p>
            <a:r>
              <a:rPr lang="en-US" altLang="en-US" dirty="0"/>
              <a:t>Logistic regression can be generalized to more than two classes</a:t>
            </a:r>
          </a:p>
          <a:p>
            <a:pPr marL="342900" lvl="1" indent="0">
              <a:buNone/>
            </a:pPr>
            <a:r>
              <a:rPr lang="en-US" altLang="en-US" sz="1600" dirty="0" err="1">
                <a:latin typeface="Consolas" panose="020B0609020204030204" pitchFamily="49" charset="0"/>
                <a:cs typeface="Consolas" panose="020B0609020204030204" pitchFamily="49" charset="0"/>
              </a:rPr>
              <a:t>libray</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nnet</a:t>
            </a:r>
            <a:r>
              <a:rPr lang="en-US" altLang="en-US" sz="1600" dirty="0">
                <a:latin typeface="Consolas" panose="020B0609020204030204" pitchFamily="49" charset="0"/>
                <a:cs typeface="Consolas" panose="020B0609020204030204" pitchFamily="49" charset="0"/>
              </a:rPr>
              <a:t>) </a:t>
            </a:r>
          </a:p>
          <a:p>
            <a:pPr marL="342900" lvl="1" indent="0">
              <a:buNone/>
            </a:pPr>
            <a:r>
              <a:rPr lang="en-US" altLang="en-US" sz="1600" dirty="0" err="1">
                <a:latin typeface="Consolas" panose="020B0609020204030204" pitchFamily="49" charset="0"/>
                <a:cs typeface="Consolas" panose="020B0609020204030204" pitchFamily="49" charset="0"/>
              </a:rPr>
              <a:t>multiNomialLogit</a:t>
            </a:r>
            <a:r>
              <a:rPr lang="en-US" altLang="en-US" sz="1600" dirty="0">
                <a:latin typeface="Consolas" panose="020B0609020204030204" pitchFamily="49" charset="0"/>
                <a:cs typeface="Consolas" panose="020B0609020204030204" pitchFamily="49" charset="0"/>
              </a:rPr>
              <a:t> &lt;- </a:t>
            </a:r>
            <a:r>
              <a:rPr lang="en-US" altLang="en-US" sz="1600" dirty="0" err="1">
                <a:latin typeface="Consolas" panose="020B0609020204030204" pitchFamily="49" charset="0"/>
                <a:cs typeface="Consolas" panose="020B0609020204030204" pitchFamily="49" charset="0"/>
              </a:rPr>
              <a:t>multinom</a:t>
            </a:r>
            <a:r>
              <a:rPr lang="en-US" altLang="en-US" sz="1600" dirty="0">
                <a:latin typeface="Consolas" panose="020B0609020204030204" pitchFamily="49" charset="0"/>
                <a:cs typeface="Consolas" panose="020B0609020204030204" pitchFamily="49" charset="0"/>
              </a:rPr>
              <a:t>(y ~ ., </a:t>
            </a:r>
            <a:r>
              <a:rPr lang="en-US" altLang="en-US" sz="1600" dirty="0" err="1">
                <a:latin typeface="Consolas" panose="020B0609020204030204" pitchFamily="49" charset="0"/>
                <a:cs typeface="Consolas" panose="020B0609020204030204" pitchFamily="49" charset="0"/>
              </a:rPr>
              <a:t>df</a:t>
            </a:r>
            <a:r>
              <a:rPr lang="en-US" altLang="en-US" sz="1600" dirty="0">
                <a:latin typeface="Consolas" panose="020B0609020204030204" pitchFamily="49" charset="0"/>
                <a:cs typeface="Consolas" panose="020B0609020204030204" pitchFamily="49" charset="0"/>
              </a:rPr>
              <a:t>)</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0259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48307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After 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b="1" u="sng" dirty="0">
                <a:solidFill>
                  <a:srgbClr val="FF0000"/>
                </a:solidFill>
              </a:rPr>
              <a:t>More complex algorithms</a:t>
            </a:r>
          </a:p>
        </p:txBody>
      </p:sp>
      <p:sp>
        <p:nvSpPr>
          <p:cNvPr id="7" name="Rectangle 6"/>
          <p:cNvSpPr/>
          <p:nvPr/>
        </p:nvSpPr>
        <p:spPr>
          <a:xfrm>
            <a:off x="228600" y="5105400"/>
            <a:ext cx="8553450"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 &amp; Logistic Regression are two good starting algorithms .  Both put you on a path to more complex machine learning but more importantly you can start to frame business problems in terms algorithms can understand. </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0918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2/27/2019</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6351297"/>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Supplemental?</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2/27/2019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17</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3032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2/27/2019</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2/27/2019</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NCAA Classification Madness</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 Placeholder 3"/>
          <p:cNvSpPr txBox="1">
            <a:spLocks/>
          </p:cNvSpPr>
          <p:nvPr/>
        </p:nvSpPr>
        <p:spPr>
          <a:xfrm>
            <a:off x="5809120" y="1522390"/>
            <a:ext cx="2714964" cy="362990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ffectLst>
                  <a:glow rad="38100">
                    <a:schemeClr val="bg1">
                      <a:lumMod val="50000"/>
                      <a:lumOff val="50000"/>
                      <a:alpha val="20000"/>
                    </a:schemeClr>
                  </a:glow>
                </a:effectLst>
              </a:rPr>
              <a:t>College Basketball</a:t>
            </a:r>
          </a:p>
          <a:p>
            <a:r>
              <a:rPr lang="en-US" sz="2000" dirty="0">
                <a:effectLst>
                  <a:glow rad="38100">
                    <a:schemeClr val="bg1">
                      <a:lumMod val="50000"/>
                      <a:lumOff val="50000"/>
                      <a:alpha val="20000"/>
                    </a:schemeClr>
                  </a:glow>
                </a:effectLst>
              </a:rPr>
              <a:t>Annual 64 team tournament</a:t>
            </a:r>
          </a:p>
          <a:p>
            <a:pPr marL="0" indent="0">
              <a:buNone/>
            </a:pPr>
            <a:endParaRPr lang="en-US" sz="2000" dirty="0">
              <a:effectLst>
                <a:glow rad="38100">
                  <a:schemeClr val="bg1">
                    <a:lumMod val="50000"/>
                    <a:lumOff val="50000"/>
                    <a:alpha val="20000"/>
                  </a:schemeClr>
                </a:glow>
              </a:effectLst>
            </a:endParaRPr>
          </a:p>
          <a:p>
            <a:pPr marL="0" indent="0">
              <a:buNone/>
            </a:pPr>
            <a:r>
              <a:rPr lang="en-US" sz="2000" b="1" dirty="0">
                <a:effectLst>
                  <a:glow rad="38100">
                    <a:schemeClr val="bg1">
                      <a:lumMod val="50000"/>
                      <a:lumOff val="50000"/>
                      <a:alpha val="20000"/>
                    </a:schemeClr>
                  </a:glow>
                </a:effectLst>
              </a:rPr>
              <a:t>Business Impact:</a:t>
            </a:r>
          </a:p>
          <a:p>
            <a:r>
              <a:rPr lang="en-US" sz="2000" dirty="0">
                <a:effectLst>
                  <a:glow rad="38100">
                    <a:schemeClr val="bg1">
                      <a:lumMod val="50000"/>
                      <a:lumOff val="50000"/>
                      <a:alpha val="20000"/>
                    </a:schemeClr>
                  </a:glow>
                </a:effectLst>
              </a:rPr>
              <a:t>$1B wagered</a:t>
            </a:r>
          </a:p>
          <a:p>
            <a:r>
              <a:rPr lang="en-US" sz="2000" dirty="0">
                <a:effectLst>
                  <a:glow rad="38100">
                    <a:schemeClr val="bg1">
                      <a:lumMod val="50000"/>
                      <a:lumOff val="50000"/>
                      <a:alpha val="20000"/>
                    </a:schemeClr>
                  </a:glow>
                </a:effectLst>
              </a:rPr>
              <a:t>$2B in lost productivity</a:t>
            </a:r>
          </a:p>
          <a:p>
            <a:r>
              <a:rPr lang="en-US" sz="2000" dirty="0">
                <a:effectLst>
                  <a:glow rad="38100">
                    <a:schemeClr val="bg1">
                      <a:lumMod val="50000"/>
                      <a:lumOff val="50000"/>
                      <a:alpha val="20000"/>
                    </a:schemeClr>
                  </a:glow>
                </a:effectLst>
              </a:rPr>
              <a:t>Bragging Rights</a:t>
            </a:r>
          </a:p>
        </p:txBody>
      </p:sp>
      <p:pic>
        <p:nvPicPr>
          <p:cNvPr id="7" name="Picture 2" descr="http://ll-media.tmz.com/2013/02/28/0228-adidas-ncaa-jersey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29" y="1452131"/>
            <a:ext cx="5029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7538" y="5609492"/>
            <a:ext cx="8071339" cy="4044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 Identify the probability of a team winning in Round 1.</a:t>
            </a:r>
          </a:p>
        </p:txBody>
      </p:sp>
    </p:spTree>
    <p:extLst>
      <p:ext uri="{BB962C8B-B14F-4D97-AF65-F5344CB8AC3E}">
        <p14:creationId xmlns:p14="http://schemas.microsoft.com/office/powerpoint/2010/main" val="1906141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092"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2/27/2019</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66" name="think-cell Slide" r:id="rId6" imgW="270" imgH="270" progId="TCLayout.ActiveDocument.1">
                  <p:embed/>
                </p:oleObj>
              </mc:Choice>
              <mc:Fallback>
                <p:oleObj name="think-cell Slide" r:id="rId6" imgW="270" imgH="270" progId="TCLayout.ActiveDocument.1">
                  <p:embed/>
                  <p:pic>
                    <p:nvPicPr>
                      <p:cNvPr id="15" name="Object 1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1400">
              <a:latin typeface="Arial"/>
              <a:sym typeface="Arial"/>
            </a:endParaRPr>
          </a:p>
        </p:txBody>
      </p:sp>
      <p:sp>
        <p:nvSpPr>
          <p:cNvPr id="7" name="Title 1"/>
          <p:cNvSpPr txBox="1">
            <a:spLocks/>
          </p:cNvSpPr>
          <p:nvPr/>
        </p:nvSpPr>
        <p:spPr>
          <a:xfrm>
            <a:off x="228600" y="91440"/>
            <a:ext cx="8686800" cy="8229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a:t>KNN Classification</a:t>
            </a:r>
            <a:endParaRPr lang="en-US" sz="1600" b="0" dirty="0"/>
          </a:p>
          <a:p>
            <a:r>
              <a:rPr lang="en-US" sz="1600" b="0" dirty="0"/>
              <a:t>Rep your HOOD!</a:t>
            </a:r>
            <a:endParaRPr lang="en-US" dirty="0"/>
          </a:p>
        </p:txBody>
      </p:sp>
      <p:pic>
        <p:nvPicPr>
          <p:cNvPr id="72706" name="Picture 2" descr="http://media.ticketmaster.com/tm/en-us/dbimages/103113a.jpg"/>
          <p:cNvPicPr>
            <a:picLocks noChangeAspect="1" noChangeArrowheads="1"/>
          </p:cNvPicPr>
          <p:nvPr/>
        </p:nvPicPr>
        <p:blipFill rotWithShape="1">
          <a:blip r:embed="rId8">
            <a:extLst>
              <a:ext uri="{28A0092B-C50C-407E-A947-70E740481C1C}">
                <a14:useLocalDpi xmlns:a14="http://schemas.microsoft.com/office/drawing/2010/main" val="0"/>
              </a:ext>
            </a:extLst>
          </a:blip>
          <a:srcRect l="16040" t="21043" r="15901" b="25623"/>
          <a:stretch/>
        </p:blipFill>
        <p:spPr bwMode="auto">
          <a:xfrm>
            <a:off x="1373606" y="1521279"/>
            <a:ext cx="197718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p:cNvSpPr/>
          <p:nvPr/>
        </p:nvSpPr>
        <p:spPr>
          <a:xfrm rot="5400000">
            <a:off x="4117477" y="2526921"/>
            <a:ext cx="1892595" cy="4545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91036" y="2292517"/>
            <a:ext cx="34608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East 99</a:t>
            </a:r>
            <a:r>
              <a:rPr lang="en-US" baseline="30000" dirty="0"/>
              <a:t>th</a:t>
            </a:r>
            <a:r>
              <a:rPr lang="en-US" dirty="0"/>
              <a:t> Street &amp; St. Clair  in Cleveland</a:t>
            </a:r>
          </a:p>
          <a:p>
            <a:pPr marL="285750" indent="-285750">
              <a:buFont typeface="Arial" panose="020B0604020202020204" pitchFamily="34" charset="0"/>
              <a:buChar char="•"/>
            </a:pPr>
            <a:r>
              <a:rPr lang="en-US" dirty="0"/>
              <a:t>Talk about it a lot…</a:t>
            </a:r>
          </a:p>
        </p:txBody>
      </p:sp>
      <p:pic>
        <p:nvPicPr>
          <p:cNvPr id="4100" name="Picture 4" descr="Image result for bone thugs n harmony">
            <a:extLst>
              <a:ext uri="{FF2B5EF4-FFF2-40B4-BE49-F238E27FC236}">
                <a16:creationId xmlns:a16="http://schemas.microsoft.com/office/drawing/2014/main" id="{97DB6621-6EE3-4B4C-8708-CB4FC5341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950" y="2794257"/>
            <a:ext cx="2978495" cy="17870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1F2579-B79E-4ED4-9BC5-44D72738933C}"/>
              </a:ext>
            </a:extLst>
          </p:cNvPr>
          <p:cNvSpPr/>
          <p:nvPr/>
        </p:nvSpPr>
        <p:spPr>
          <a:xfrm>
            <a:off x="762000" y="5562600"/>
            <a:ext cx="775335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Lets try to understand if a house is in East or West Cleveland and Bone Thugs would live there based on some attributes.</a:t>
            </a:r>
            <a:endParaRPr lang="en-US" sz="1400" dirty="0">
              <a:solidFill>
                <a:schemeClr val="bg1"/>
              </a:solidFill>
            </a:endParaRP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4" name="Slide Number Placeholder 6"/>
          <p:cNvSpPr>
            <a:spLocks noGrp="1"/>
          </p:cNvSpPr>
          <p:nvPr>
            <p:ph type="sldNum" sz="quarter" idx="12"/>
          </p:nvPr>
        </p:nvSpPr>
        <p:spPr>
          <a:xfrm>
            <a:off x="6457950" y="6356351"/>
            <a:ext cx="857250" cy="365125"/>
          </a:xfrm>
        </p:spPr>
        <p:txBody>
          <a:bodyPr/>
          <a:lstStyle/>
          <a:p>
            <a:r>
              <a:rPr lang="en-US" dirty="0"/>
              <a:t>12</a:t>
            </a:r>
          </a:p>
        </p:txBody>
      </p:sp>
      <p:sp>
        <p:nvSpPr>
          <p:cNvPr id="1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412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Thugs Hood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houses here…	</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7" r="1215" b="6878"/>
          <a:stretch/>
        </p:blipFill>
        <p:spPr bwMode="auto">
          <a:xfrm>
            <a:off x="152400" y="1351362"/>
            <a:ext cx="6127844" cy="50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2590800"/>
            <a:ext cx="1241045" cy="1754326"/>
          </a:xfrm>
          <a:prstGeom prst="rect">
            <a:avLst/>
          </a:prstGeom>
          <a:noFill/>
        </p:spPr>
        <p:txBody>
          <a:bodyPr wrap="none" rtlCol="0">
            <a:spAutoFit/>
          </a:bodyPr>
          <a:lstStyle/>
          <a:p>
            <a:pPr marL="117475" indent="-117475">
              <a:buFont typeface="Arial" panose="020B0604020202020204" pitchFamily="34" charset="0"/>
              <a:buChar char="•"/>
            </a:pPr>
            <a:r>
              <a:rPr lang="en-US" dirty="0"/>
              <a:t>$25K</a:t>
            </a:r>
          </a:p>
          <a:p>
            <a:pPr marL="117475" indent="-117475">
              <a:buFont typeface="Arial" panose="020B0604020202020204" pitchFamily="34" charset="0"/>
              <a:buChar char="•"/>
            </a:pPr>
            <a:r>
              <a:rPr lang="en-US" dirty="0"/>
              <a:t>3 beds</a:t>
            </a:r>
          </a:p>
          <a:p>
            <a:pPr marL="117475" indent="-117475">
              <a:buFont typeface="Arial" panose="020B0604020202020204" pitchFamily="34" charset="0"/>
              <a:buChar char="•"/>
            </a:pPr>
            <a:r>
              <a:rPr lang="en-US" dirty="0"/>
              <a:t>2 baths</a:t>
            </a:r>
          </a:p>
          <a:p>
            <a:pPr marL="117475" indent="-117475">
              <a:buFont typeface="Arial" panose="020B0604020202020204" pitchFamily="34" charset="0"/>
              <a:buChar char="•"/>
            </a:pPr>
            <a:r>
              <a:rPr lang="en-US" dirty="0"/>
              <a:t>1,420 </a:t>
            </a:r>
            <a:r>
              <a:rPr lang="en-US" dirty="0" err="1"/>
              <a:t>sqft</a:t>
            </a:r>
            <a:endParaRPr lang="en-US" dirty="0"/>
          </a:p>
          <a:p>
            <a:pPr marL="117475" indent="-117475">
              <a:buFont typeface="Arial" panose="020B0604020202020204" pitchFamily="34" charset="0"/>
              <a:buChar char="•"/>
            </a:pPr>
            <a:r>
              <a:rPr lang="en-US" dirty="0"/>
              <a:t>44108 zip</a:t>
            </a:r>
          </a:p>
          <a:p>
            <a:endParaRPr lang="en-US" dirty="0"/>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14</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7748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unknown houses…</a:t>
            </a:r>
          </a:p>
        </p:txBody>
      </p:sp>
      <p:sp>
        <p:nvSpPr>
          <p:cNvPr id="3" name="Text Placeholder 2"/>
          <p:cNvSpPr>
            <a:spLocks noGrp="1"/>
          </p:cNvSpPr>
          <p:nvPr>
            <p:ph type="body" idx="1"/>
          </p:nvPr>
        </p:nvSpPr>
        <p:spPr>
          <a:xfrm>
            <a:off x="647545" y="1852588"/>
            <a:ext cx="4040188" cy="639762"/>
          </a:xfrm>
        </p:spPr>
        <p:txBody>
          <a:bodyPr/>
          <a:lstStyle/>
          <a:p>
            <a:pPr algn="ctr"/>
            <a:r>
              <a:rPr lang="en-US" dirty="0"/>
              <a:t>East Side or West Side?</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1555556865"/>
              </p:ext>
            </p:extLst>
          </p:nvPr>
        </p:nvGraphicFramePr>
        <p:xfrm>
          <a:off x="5362574" y="1897038"/>
          <a:ext cx="2661921" cy="3448638"/>
        </p:xfrm>
        <a:graphic>
          <a:graphicData uri="http://schemas.openxmlformats.org/drawingml/2006/table">
            <a:tbl>
              <a:tblPr firstRow="1" bandRow="1">
                <a:tableStyleId>{5C22544A-7EE6-4342-B048-85BDC9FD1C3A}</a:tableStyleId>
              </a:tblPr>
              <a:tblGrid>
                <a:gridCol w="665480">
                  <a:extLst>
                    <a:ext uri="{9D8B030D-6E8A-4147-A177-3AD203B41FA5}">
                      <a16:colId xmlns:a16="http://schemas.microsoft.com/office/drawing/2014/main" val="20000"/>
                    </a:ext>
                  </a:extLst>
                </a:gridCol>
                <a:gridCol w="625793">
                  <a:extLst>
                    <a:ext uri="{9D8B030D-6E8A-4147-A177-3AD203B41FA5}">
                      <a16:colId xmlns:a16="http://schemas.microsoft.com/office/drawing/2014/main" val="20001"/>
                    </a:ext>
                  </a:extLst>
                </a:gridCol>
                <a:gridCol w="625793">
                  <a:extLst>
                    <a:ext uri="{9D8B030D-6E8A-4147-A177-3AD203B41FA5}">
                      <a16:colId xmlns:a16="http://schemas.microsoft.com/office/drawing/2014/main" val="20002"/>
                    </a:ext>
                  </a:extLst>
                </a:gridCol>
                <a:gridCol w="744855">
                  <a:extLst>
                    <a:ext uri="{9D8B030D-6E8A-4147-A177-3AD203B41FA5}">
                      <a16:colId xmlns:a16="http://schemas.microsoft.com/office/drawing/2014/main" val="20004"/>
                    </a:ext>
                  </a:extLst>
                </a:gridCol>
              </a:tblGrid>
              <a:tr h="336675">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36675">
                <a:tc>
                  <a:txBody>
                    <a:bodyPr/>
                    <a:lstStyle/>
                    <a:p>
                      <a:r>
                        <a:rPr lang="en-US" sz="1400" dirty="0"/>
                        <a:t>5</a:t>
                      </a:r>
                    </a:p>
                  </a:txBody>
                  <a:tcPr/>
                </a:tc>
                <a:tc>
                  <a:txBody>
                    <a:bodyPr/>
                    <a:lstStyle/>
                    <a:p>
                      <a:r>
                        <a:rPr lang="en-US" sz="1400" dirty="0"/>
                        <a:t>1.5</a:t>
                      </a:r>
                    </a:p>
                  </a:txBody>
                  <a:tcPr/>
                </a:tc>
                <a:tc>
                  <a:txBody>
                    <a:bodyPr/>
                    <a:lstStyle/>
                    <a:p>
                      <a:r>
                        <a:rPr lang="en-US" sz="1400" dirty="0"/>
                        <a:t>1136</a:t>
                      </a:r>
                    </a:p>
                  </a:txBody>
                  <a:tcPr/>
                </a:tc>
                <a:tc>
                  <a:txBody>
                    <a:bodyPr/>
                    <a:lstStyle/>
                    <a:p>
                      <a:r>
                        <a:rPr lang="en-US" sz="1400" dirty="0"/>
                        <a:t>$48K</a:t>
                      </a:r>
                    </a:p>
                  </a:txBody>
                  <a:tcPr/>
                </a:tc>
                <a:extLst>
                  <a:ext uri="{0D108BD9-81ED-4DB2-BD59-A6C34878D82A}">
                    <a16:rowId xmlns:a16="http://schemas.microsoft.com/office/drawing/2014/main" val="10001"/>
                  </a:ext>
                </a:extLst>
              </a:tr>
              <a:tr h="336675">
                <a:tc>
                  <a:txBody>
                    <a:bodyPr/>
                    <a:lstStyle/>
                    <a:p>
                      <a:r>
                        <a:rPr lang="en-US" sz="1400" dirty="0"/>
                        <a:t>6</a:t>
                      </a:r>
                    </a:p>
                  </a:txBody>
                  <a:tcPr/>
                </a:tc>
                <a:tc>
                  <a:txBody>
                    <a:bodyPr/>
                    <a:lstStyle/>
                    <a:p>
                      <a:r>
                        <a:rPr lang="en-US" sz="1400" dirty="0"/>
                        <a:t>3</a:t>
                      </a:r>
                    </a:p>
                  </a:txBody>
                  <a:tcPr/>
                </a:tc>
                <a:tc>
                  <a:txBody>
                    <a:bodyPr/>
                    <a:lstStyle/>
                    <a:p>
                      <a:r>
                        <a:rPr lang="en-US" sz="1400" dirty="0"/>
                        <a:t>4500</a:t>
                      </a:r>
                    </a:p>
                  </a:txBody>
                  <a:tcPr/>
                </a:tc>
                <a:tc>
                  <a:txBody>
                    <a:bodyPr/>
                    <a:lstStyle/>
                    <a:p>
                      <a:r>
                        <a:rPr lang="en-US" sz="1400" dirty="0"/>
                        <a:t>$259K</a:t>
                      </a:r>
                    </a:p>
                  </a:txBody>
                  <a:tcPr/>
                </a:tc>
                <a:extLst>
                  <a:ext uri="{0D108BD9-81ED-4DB2-BD59-A6C34878D82A}">
                    <a16:rowId xmlns:a16="http://schemas.microsoft.com/office/drawing/2014/main" val="10002"/>
                  </a:ext>
                </a:extLst>
              </a:tr>
              <a:tr h="418563">
                <a:tc>
                  <a:txBody>
                    <a:bodyPr/>
                    <a:lstStyle/>
                    <a:p>
                      <a:r>
                        <a:rPr lang="en-US" sz="1400" dirty="0"/>
                        <a:t>3</a:t>
                      </a:r>
                    </a:p>
                  </a:txBody>
                  <a:tcPr/>
                </a:tc>
                <a:tc>
                  <a:txBody>
                    <a:bodyPr/>
                    <a:lstStyle/>
                    <a:p>
                      <a:r>
                        <a:rPr lang="en-US" sz="1400" dirty="0"/>
                        <a:t>1.5</a:t>
                      </a:r>
                    </a:p>
                  </a:txBody>
                  <a:tcPr/>
                </a:tc>
                <a:tc>
                  <a:txBody>
                    <a:bodyPr/>
                    <a:lstStyle/>
                    <a:p>
                      <a:r>
                        <a:rPr lang="en-US" sz="1400" dirty="0"/>
                        <a:t>1300</a:t>
                      </a:r>
                    </a:p>
                  </a:txBody>
                  <a:tcPr/>
                </a:tc>
                <a:tc>
                  <a:txBody>
                    <a:bodyPr/>
                    <a:lstStyle/>
                    <a:p>
                      <a:r>
                        <a:rPr lang="en-US" sz="1400" dirty="0"/>
                        <a:t>$85K</a:t>
                      </a:r>
                    </a:p>
                  </a:txBody>
                  <a:tcPr/>
                </a:tc>
                <a:extLst>
                  <a:ext uri="{0D108BD9-81ED-4DB2-BD59-A6C34878D82A}">
                    <a16:rowId xmlns:a16="http://schemas.microsoft.com/office/drawing/2014/main" val="10003"/>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val="10004"/>
                  </a:ext>
                </a:extLst>
              </a:tr>
              <a:tr h="336675">
                <a:tc>
                  <a:txBody>
                    <a:bodyPr/>
                    <a:lstStyle/>
                    <a:p>
                      <a:r>
                        <a:rPr lang="en-US" sz="1400" dirty="0"/>
                        <a:t>2</a:t>
                      </a:r>
                    </a:p>
                  </a:txBody>
                  <a:tcPr/>
                </a:tc>
                <a:tc>
                  <a:txBody>
                    <a:bodyPr/>
                    <a:lstStyle/>
                    <a:p>
                      <a:r>
                        <a:rPr lang="en-US" sz="1400" dirty="0"/>
                        <a:t>2</a:t>
                      </a:r>
                    </a:p>
                  </a:txBody>
                  <a:tcPr/>
                </a:tc>
                <a:tc>
                  <a:txBody>
                    <a:bodyPr/>
                    <a:lstStyle/>
                    <a:p>
                      <a:r>
                        <a:rPr lang="en-US" sz="1400" dirty="0"/>
                        <a:t>1170</a:t>
                      </a:r>
                    </a:p>
                  </a:txBody>
                  <a:tcPr/>
                </a:tc>
                <a:tc>
                  <a:txBody>
                    <a:bodyPr/>
                    <a:lstStyle/>
                    <a:p>
                      <a:r>
                        <a:rPr lang="en-US" sz="1400" dirty="0"/>
                        <a:t>$200K</a:t>
                      </a:r>
                    </a:p>
                  </a:txBody>
                  <a:tcPr/>
                </a:tc>
                <a:extLst>
                  <a:ext uri="{0D108BD9-81ED-4DB2-BD59-A6C34878D82A}">
                    <a16:rowId xmlns:a16="http://schemas.microsoft.com/office/drawing/2014/main" val="10005"/>
                  </a:ext>
                </a:extLst>
              </a:tr>
              <a:tr h="336675">
                <a:tc>
                  <a:txBody>
                    <a:bodyPr/>
                    <a:lstStyle/>
                    <a:p>
                      <a:r>
                        <a:rPr lang="en-US" sz="1400" dirty="0"/>
                        <a:t>5</a:t>
                      </a:r>
                    </a:p>
                  </a:txBody>
                  <a:tcPr/>
                </a:tc>
                <a:tc>
                  <a:txBody>
                    <a:bodyPr/>
                    <a:lstStyle/>
                    <a:p>
                      <a:r>
                        <a:rPr lang="en-US" sz="1400" dirty="0"/>
                        <a:t>2</a:t>
                      </a:r>
                    </a:p>
                  </a:txBody>
                  <a:tcPr/>
                </a:tc>
                <a:tc>
                  <a:txBody>
                    <a:bodyPr/>
                    <a:lstStyle/>
                    <a:p>
                      <a:r>
                        <a:rPr lang="en-US" sz="1400" dirty="0"/>
                        <a:t>2592</a:t>
                      </a:r>
                    </a:p>
                  </a:txBody>
                  <a:tcPr/>
                </a:tc>
                <a:tc>
                  <a:txBody>
                    <a:bodyPr/>
                    <a:lstStyle/>
                    <a:p>
                      <a:r>
                        <a:rPr lang="en-US" sz="1400" dirty="0"/>
                        <a:t>$95K</a:t>
                      </a:r>
                    </a:p>
                  </a:txBody>
                  <a:tcPr/>
                </a:tc>
                <a:extLst>
                  <a:ext uri="{0D108BD9-81ED-4DB2-BD59-A6C34878D82A}">
                    <a16:rowId xmlns:a16="http://schemas.microsoft.com/office/drawing/2014/main" val="10006"/>
                  </a:ext>
                </a:extLst>
              </a:tr>
              <a:tr h="336675">
                <a:tc>
                  <a:txBody>
                    <a:bodyPr/>
                    <a:lstStyle/>
                    <a:p>
                      <a:r>
                        <a:rPr lang="en-US" sz="1400" dirty="0"/>
                        <a:t>3</a:t>
                      </a:r>
                    </a:p>
                  </a:txBody>
                  <a:tcPr/>
                </a:tc>
                <a:tc>
                  <a:txBody>
                    <a:bodyPr/>
                    <a:lstStyle/>
                    <a:p>
                      <a:r>
                        <a:rPr lang="en-US" sz="1400" dirty="0"/>
                        <a:t>1</a:t>
                      </a:r>
                    </a:p>
                  </a:txBody>
                  <a:tcPr/>
                </a:tc>
                <a:tc>
                  <a:txBody>
                    <a:bodyPr/>
                    <a:lstStyle/>
                    <a:p>
                      <a:r>
                        <a:rPr lang="en-US" sz="1400" dirty="0"/>
                        <a:t>1398</a:t>
                      </a:r>
                    </a:p>
                  </a:txBody>
                  <a:tcPr/>
                </a:tc>
                <a:tc>
                  <a:txBody>
                    <a:bodyPr/>
                    <a:lstStyle/>
                    <a:p>
                      <a:r>
                        <a:rPr lang="en-US" sz="1400" dirty="0"/>
                        <a:t>$100K</a:t>
                      </a:r>
                    </a:p>
                  </a:txBody>
                  <a:tcPr/>
                </a:tc>
                <a:extLst>
                  <a:ext uri="{0D108BD9-81ED-4DB2-BD59-A6C34878D82A}">
                    <a16:rowId xmlns:a16="http://schemas.microsoft.com/office/drawing/2014/main" val="10007"/>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val="10008"/>
                  </a:ext>
                </a:extLst>
              </a:tr>
              <a:tr h="336675">
                <a:tc>
                  <a:txBody>
                    <a:bodyPr/>
                    <a:lstStyle/>
                    <a:p>
                      <a:r>
                        <a:rPr lang="en-US" sz="1400" dirty="0"/>
                        <a:t>3</a:t>
                      </a:r>
                    </a:p>
                  </a:txBody>
                  <a:tcPr/>
                </a:tc>
                <a:tc>
                  <a:txBody>
                    <a:bodyPr/>
                    <a:lstStyle/>
                    <a:p>
                      <a:r>
                        <a:rPr lang="en-US" sz="1400" dirty="0"/>
                        <a:t>1.5</a:t>
                      </a:r>
                    </a:p>
                  </a:txBody>
                  <a:tcPr/>
                </a:tc>
                <a:tc>
                  <a:txBody>
                    <a:bodyPr/>
                    <a:lstStyle/>
                    <a:p>
                      <a:r>
                        <a:rPr lang="en-US" sz="1400" dirty="0"/>
                        <a:t>1614</a:t>
                      </a:r>
                    </a:p>
                  </a:txBody>
                  <a:tcPr/>
                </a:tc>
                <a:tc>
                  <a:txBody>
                    <a:bodyPr/>
                    <a:lstStyle/>
                    <a:p>
                      <a:r>
                        <a:rPr lang="en-US" sz="1400" dirty="0"/>
                        <a:t>$124K</a:t>
                      </a:r>
                    </a:p>
                  </a:txBody>
                  <a:tcPr/>
                </a:tc>
                <a:extLst>
                  <a:ext uri="{0D108BD9-81ED-4DB2-BD59-A6C34878D82A}">
                    <a16:rowId xmlns:a16="http://schemas.microsoft.com/office/drawing/2014/main" val="10009"/>
                  </a:ext>
                </a:extLst>
              </a:tr>
            </a:tbl>
          </a:graphicData>
        </a:graphic>
      </p:graphicFrame>
      <p:pic>
        <p:nvPicPr>
          <p:cNvPr id="73732" name="Picture 4" descr="http://www.watchmojo.com/uploads/blipthumbs/M-R-Tupac-Vs-Biggie-480i60_480x27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889"/>
          <a:stretch/>
        </p:blipFill>
        <p:spPr bwMode="auto">
          <a:xfrm>
            <a:off x="395287" y="2492350"/>
            <a:ext cx="4572000" cy="218883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9" name="Slide Number Placeholder 6"/>
          <p:cNvSpPr>
            <a:spLocks noGrp="1"/>
          </p:cNvSpPr>
          <p:nvPr>
            <p:ph type="sldNum" sz="quarter" idx="12"/>
          </p:nvPr>
        </p:nvSpPr>
        <p:spPr>
          <a:xfrm>
            <a:off x="6457950" y="6356351"/>
            <a:ext cx="857250" cy="365125"/>
          </a:xfrm>
        </p:spPr>
        <p:txBody>
          <a:bodyPr/>
          <a:lstStyle/>
          <a:p>
            <a:r>
              <a:rPr lang="en-US" dirty="0"/>
              <a:t>16</a:t>
            </a:r>
          </a:p>
        </p:txBody>
      </p:sp>
    </p:spTree>
    <p:extLst>
      <p:ext uri="{BB962C8B-B14F-4D97-AF65-F5344CB8AC3E}">
        <p14:creationId xmlns:p14="http://schemas.microsoft.com/office/powerpoint/2010/main" val="418237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My friend Mandy is next level.</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6" name="Rectangle 5"/>
          <p:cNvSpPr/>
          <p:nvPr/>
        </p:nvSpPr>
        <p:spPr>
          <a:xfrm>
            <a:off x="162658" y="5833633"/>
            <a:ext cx="8818685" cy="307777"/>
          </a:xfrm>
          <a:prstGeom prst="rect">
            <a:avLst/>
          </a:prstGeom>
        </p:spPr>
        <p:txBody>
          <a:bodyPr wrap="square">
            <a:spAutoFit/>
          </a:bodyPr>
          <a:lstStyle/>
          <a:p>
            <a:r>
              <a:rPr lang="en-US" sz="1400" dirty="0">
                <a:hlinkClick r:id="rId2"/>
              </a:rPr>
              <a:t>https://fivethirtyeight.com/features/how-a-data-scientist-whod-never-heard-of-basketball-mastered-march-madness/</a:t>
            </a:r>
            <a:endParaRPr lang="en-US" sz="1400" dirty="0"/>
          </a:p>
        </p:txBody>
      </p:sp>
      <p:pic>
        <p:nvPicPr>
          <p:cNvPr id="7" name="Picture 6">
            <a:hlinkClick r:id="rId2"/>
          </p:cNvPr>
          <p:cNvPicPr>
            <a:picLocks noChangeAspect="1"/>
          </p:cNvPicPr>
          <p:nvPr/>
        </p:nvPicPr>
        <p:blipFill>
          <a:blip r:embed="rId3"/>
          <a:stretch>
            <a:fillRect/>
          </a:stretch>
        </p:blipFill>
        <p:spPr>
          <a:xfrm>
            <a:off x="1116623" y="1479982"/>
            <a:ext cx="6910754" cy="3898036"/>
          </a:xfrm>
          <a:prstGeom prst="rect">
            <a:avLst/>
          </a:prstGeom>
        </p:spPr>
      </p:pic>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7286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8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1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5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3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221120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717125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sp>
        <p:nvSpPr>
          <p:cNvPr id="22" name="Shape 528">
            <a:extLst>
              <a:ext uri="{FF2B5EF4-FFF2-40B4-BE49-F238E27FC236}">
                <a16:creationId xmlns:a16="http://schemas.microsoft.com/office/drawing/2014/main" id="{609A58DE-F33B-4887-B56E-E7AB0A3E077B}"/>
              </a:ext>
            </a:extLst>
          </p:cNvPr>
          <p:cNvSpPr txBox="1"/>
          <p:nvPr/>
        </p:nvSpPr>
        <p:spPr>
          <a:xfrm>
            <a:off x="393000" y="3886200"/>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28461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Logistic Regression</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6" name="Content Placeholder 3"/>
          <p:cNvSpPr txBox="1">
            <a:spLocks/>
          </p:cNvSpPr>
          <p:nvPr/>
        </p:nvSpPr>
        <p:spPr>
          <a:xfrm>
            <a:off x="738554" y="1453662"/>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Extends idea of linear regression to situation where outcome variable is categorical</a:t>
            </a:r>
          </a:p>
          <a:p>
            <a:endParaRPr lang="en-US" altLang="en-US" dirty="0"/>
          </a:p>
          <a:p>
            <a:r>
              <a:rPr lang="en-US" altLang="en-US" dirty="0"/>
              <a:t>Instead of ordinary least squares, </a:t>
            </a:r>
            <a:r>
              <a:rPr lang="en-US" altLang="en-US" i="1" dirty="0">
                <a:latin typeface="Symbol" panose="05050102010706020507" pitchFamily="18" charset="2"/>
              </a:rPr>
              <a:t>b </a:t>
            </a:r>
            <a:r>
              <a:rPr lang="en-US" altLang="en-US" dirty="0"/>
              <a:t>are derived through an iterative process called </a:t>
            </a:r>
            <a:r>
              <a:rPr lang="en-US" altLang="en-US" i="1" dirty="0"/>
              <a:t>maximum likelihood estimation</a:t>
            </a:r>
          </a:p>
          <a:p>
            <a:endParaRPr lang="en-US" altLang="en-US" dirty="0"/>
          </a:p>
          <a:p>
            <a:r>
              <a:rPr lang="en-US" altLang="en-US" dirty="0"/>
              <a:t>We focus on binary classification</a:t>
            </a:r>
          </a:p>
          <a:p>
            <a:pPr lvl="1">
              <a:buFont typeface="Wingdings 2" panose="05020102010507070707" pitchFamily="18" charset="2"/>
              <a:buNone/>
            </a:pPr>
            <a:r>
              <a:rPr lang="en-US" altLang="en-US" dirty="0"/>
              <a:t>i.e.  </a:t>
            </a:r>
            <a:r>
              <a:rPr lang="en-US" altLang="en-US" i="1" dirty="0"/>
              <a:t>Y</a:t>
            </a:r>
            <a:r>
              <a:rPr lang="en-US" altLang="en-US" dirty="0"/>
              <a:t>=0 or </a:t>
            </a:r>
            <a:r>
              <a:rPr lang="en-US" altLang="en-US" i="1" dirty="0"/>
              <a:t>Y</a:t>
            </a:r>
            <a:r>
              <a:rPr lang="en-US" altLang="en-US" dirty="0"/>
              <a:t>=1</a:t>
            </a:r>
          </a:p>
          <a:p>
            <a:endParaRPr lang="en-US" altLang="en-US" dirty="0"/>
          </a:p>
          <a:p>
            <a:endParaRPr lang="en-US" altLang="en-US" dirty="0"/>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092039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extLst/>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2/27/2019</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1_normalization </a:t>
            </a:r>
            <a:r>
              <a:rPr lang="en-US" dirty="0" err="1"/>
              <a:t>example_REVISED.R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8605415"/>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a:solidFill>
                            <a:schemeClr val="tx1"/>
                          </a:solidFill>
                        </a:rPr>
                        <a:t>Supplemental?</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2/27/2019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42</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141313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Our business objective is to classify the reason the employee is missing so we can possibly tailor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knn</a:t>
            </a:r>
            <a:r>
              <a:rPr lang="en-US" dirty="0"/>
              <a:t> example </a:t>
            </a:r>
            <a:r>
              <a:rPr lang="en-US" dirty="0" err="1"/>
              <a:t>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439062" cy="3107829"/>
            <a:chOff x="4567169" y="2406020"/>
            <a:chExt cx="3439062"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(10+5+0)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533095" cy="276999"/>
            </a:xfrm>
            <a:prstGeom prst="rect">
              <a:avLst/>
            </a:prstGeom>
            <a:noFill/>
          </p:spPr>
          <p:txBody>
            <a:bodyPr wrap="none" rtlCol="0">
              <a:spAutoFit/>
            </a:bodyPr>
            <a:lstStyle/>
            <a:p>
              <a:r>
                <a:rPr lang="en-US" sz="1200" dirty="0"/>
                <a:t>10hrs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0hrs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533095" cy="276999"/>
            </a:xfrm>
            <a:prstGeom prst="rect">
              <a:avLst/>
            </a:prstGeom>
            <a:noFill/>
          </p:spPr>
          <p:txBody>
            <a:bodyPr wrap="none" rtlCol="0">
              <a:spAutoFit/>
            </a:bodyPr>
            <a:lstStyle/>
            <a:p>
              <a:r>
                <a:rPr lang="en-US" sz="1200" dirty="0"/>
                <a:t>10hrs</a:t>
              </a:r>
            </a:p>
          </p:txBody>
        </p:sp>
      </p:grpSp>
    </p:spTree>
    <p:extLst>
      <p:ext uri="{BB962C8B-B14F-4D97-AF65-F5344CB8AC3E}">
        <p14:creationId xmlns:p14="http://schemas.microsoft.com/office/powerpoint/2010/main" val="446614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knn</a:t>
            </a:r>
            <a:r>
              <a:rPr lang="en-US" dirty="0"/>
              <a:t> example </a:t>
            </a:r>
            <a:r>
              <a:rPr lang="en-US" dirty="0" err="1"/>
              <a:t>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87DE2D-0A79-4AC0-A371-23C532522240}"/>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let’s predict how much time an absent employee will miss based on their attributes.  The predicted outcome is now  </a:t>
            </a:r>
            <a:r>
              <a:rPr lang="en-US" altLang="en-US" i="0" dirty="0" err="1">
                <a:solidFill>
                  <a:schemeClr val="bg1"/>
                </a:solidFill>
                <a:latin typeface="Lucida Console" panose="020B0609040504020204" pitchFamily="49" charset="0"/>
              </a:rPr>
              <a:t>Absenteeism.time.in.hours</a:t>
            </a:r>
            <a:r>
              <a:rPr lang="en-US" altLang="en-US" i="0" dirty="0">
                <a:solidFill>
                  <a:schemeClr val="bg1"/>
                </a:solidFill>
                <a:latin typeface="Lucida Console" panose="020B0609040504020204" pitchFamily="49" charset="0"/>
              </a:rPr>
              <a:t> </a:t>
            </a:r>
            <a:r>
              <a:rPr lang="en-US" altLang="en-US" i="0" dirty="0"/>
              <a:t>which ranges from 0 to 120hrs.</a:t>
            </a:r>
            <a:r>
              <a:rPr lang="en-US" i="0" dirty="0"/>
              <a:t> </a:t>
            </a:r>
          </a:p>
        </p:txBody>
      </p:sp>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Tree>
    <p:extLst>
      <p:ext uri="{BB962C8B-B14F-4D97-AF65-F5344CB8AC3E}">
        <p14:creationId xmlns:p14="http://schemas.microsoft.com/office/powerpoint/2010/main" val="2865461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has to also keep all of the original data.  In contrast a parametric model like linear regression has to only keep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dirty="0"/>
              <a:t>Regression Equation Review</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*price + error</a:t>
                  </a: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a:t>
              </a: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Cones?</a:t>
            </a:r>
          </a:p>
        </p:txBody>
      </p:sp>
      <p:sp>
        <p:nvSpPr>
          <p:cNvPr id="2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9811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dirty="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D7B8C-0851-436B-82D0-555D18985F5B}"/>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a16="http://schemas.microsoft.com/office/drawing/2014/main" id="{8A22E435-2305-4274-980C-1705C30AD7BD}"/>
              </a:ext>
            </a:extLst>
          </p:cNvPr>
          <p:cNvSpPr>
            <a:spLocks noGrp="1"/>
          </p:cNvSpPr>
          <p:nvPr>
            <p:ph type="title"/>
          </p:nvPr>
        </p:nvSpPr>
        <p:spPr/>
        <p:txBody>
          <a:bodyPr/>
          <a:lstStyle/>
          <a:p>
            <a:r>
              <a:rPr lang="en-US" dirty="0"/>
              <a:t>Appreciation for your hard work…</a:t>
            </a:r>
          </a:p>
        </p:txBody>
      </p:sp>
      <p:sp>
        <p:nvSpPr>
          <p:cNvPr id="4" name="Slide Number Placeholder 3">
            <a:extLst>
              <a:ext uri="{FF2B5EF4-FFF2-40B4-BE49-F238E27FC236}">
                <a16:creationId xmlns:a16="http://schemas.microsoft.com/office/drawing/2014/main" id="{C74B1C72-07AD-4179-97A5-8C120FA0CF1C}"/>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id="{0DCDD8EC-7E45-4E60-AA8F-249806AE7ACE}"/>
              </a:ext>
            </a:extLst>
          </p:cNvPr>
          <p:cNvSpPr>
            <a:spLocks noGrp="1"/>
          </p:cNvSpPr>
          <p:nvPr>
            <p:ph type="ftr" sz="quarter" idx="3"/>
          </p:nvPr>
        </p:nvSpPr>
        <p:spPr/>
        <p:txBody>
          <a:bodyPr/>
          <a:lstStyle/>
          <a:p>
            <a:r>
              <a:rPr lang="en-US"/>
              <a:t>Kwartler CSCI S-96</a:t>
            </a:r>
            <a:endParaRPr lang="en-US" dirty="0"/>
          </a:p>
        </p:txBody>
      </p:sp>
      <p:pic>
        <p:nvPicPr>
          <p:cNvPr id="12292" name="Picture 4" descr="Image result for appreciate meme">
            <a:extLst>
              <a:ext uri="{FF2B5EF4-FFF2-40B4-BE49-F238E27FC236}">
                <a16:creationId xmlns:a16="http://schemas.microsoft.com/office/drawing/2014/main" id="{1AECF6E1-F83D-4BF6-86EC-07CF9A69E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17" y="1974683"/>
            <a:ext cx="3691214" cy="29101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88F7D83-6F57-4C0F-86BD-A80CC9DB63F2}"/>
              </a:ext>
            </a:extLst>
          </p:cNvPr>
          <p:cNvSpPr/>
          <p:nvPr/>
        </p:nvSpPr>
        <p:spPr>
          <a:xfrm>
            <a:off x="4066750" y="2678849"/>
            <a:ext cx="4782399" cy="1169551"/>
          </a:xfrm>
          <a:prstGeom prst="rect">
            <a:avLst/>
          </a:prstGeom>
        </p:spPr>
        <p:txBody>
          <a:bodyPr wrap="none">
            <a:spAutoFit/>
          </a:bodyPr>
          <a:lstStyle/>
          <a:p>
            <a:pPr marL="285750" indent="-285750">
              <a:buFont typeface="Arial" panose="020B0604020202020204" pitchFamily="34" charset="0"/>
              <a:buChar char="•"/>
            </a:pPr>
            <a:r>
              <a:rPr lang="en-US" dirty="0"/>
              <a:t>Homework Help!</a:t>
            </a:r>
          </a:p>
          <a:p>
            <a:pPr marL="742950" lvl="1" indent="-285750">
              <a:buFont typeface="Arial" panose="020B0604020202020204" pitchFamily="34" charset="0"/>
              <a:buChar char="•"/>
            </a:pPr>
            <a:r>
              <a:rPr lang="en-US" sz="1600" dirty="0" err="1"/>
              <a:t>z_homework_supplemental_studentVersion.R</a:t>
            </a:r>
            <a:endParaRPr lang="en-US" sz="1600" dirty="0"/>
          </a:p>
          <a:p>
            <a:endParaRPr lang="en-US" dirty="0"/>
          </a:p>
          <a:p>
            <a:pPr marL="285750" indent="-285750">
              <a:buFont typeface="Arial" panose="020B0604020202020204" pitchFamily="34" charset="0"/>
              <a:buChar char="•"/>
            </a:pPr>
            <a:r>
              <a:rPr lang="en-US" dirty="0"/>
              <a:t>Read Chapter 9</a:t>
            </a:r>
          </a:p>
        </p:txBody>
      </p:sp>
    </p:spTree>
    <p:extLst>
      <p:ext uri="{BB962C8B-B14F-4D97-AF65-F5344CB8AC3E}">
        <p14:creationId xmlns:p14="http://schemas.microsoft.com/office/powerpoint/2010/main" val="145941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6217"/>
          <a:stretch/>
        </p:blipFill>
        <p:spPr>
          <a:xfrm>
            <a:off x="256675" y="2051512"/>
            <a:ext cx="4919624" cy="3355674"/>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Linear Regression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4" name="TextBox 13"/>
          <p:cNvSpPr txBox="1"/>
          <p:nvPr/>
        </p:nvSpPr>
        <p:spPr>
          <a:xfrm>
            <a:off x="5519651" y="2377439"/>
            <a:ext cx="32419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predictions is continuous…it continues forever.</a:t>
            </a:r>
          </a:p>
        </p:txBody>
      </p:sp>
    </p:spTree>
    <p:extLst>
      <p:ext uri="{BB962C8B-B14F-4D97-AF65-F5344CB8AC3E}">
        <p14:creationId xmlns:p14="http://schemas.microsoft.com/office/powerpoint/2010/main" val="398571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A binary relationship between carat and price</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pic>
        <p:nvPicPr>
          <p:cNvPr id="8" name="Picture 7"/>
          <p:cNvPicPr>
            <a:picLocks noChangeAspect="1"/>
          </p:cNvPicPr>
          <p:nvPr/>
        </p:nvPicPr>
        <p:blipFill>
          <a:blip r:embed="rId2"/>
          <a:stretch>
            <a:fillRect/>
          </a:stretch>
        </p:blipFill>
        <p:spPr>
          <a:xfrm>
            <a:off x="1825986" y="1690891"/>
            <a:ext cx="5492029" cy="3095422"/>
          </a:xfrm>
          <a:prstGeom prst="rect">
            <a:avLst/>
          </a:prstGeom>
        </p:spPr>
      </p:pic>
      <p:sp>
        <p:nvSpPr>
          <p:cNvPr id="9" name="TextBox 8"/>
          <p:cNvSpPr txBox="1"/>
          <p:nvPr/>
        </p:nvSpPr>
        <p:spPr>
          <a:xfrm>
            <a:off x="2995767" y="1328738"/>
            <a:ext cx="3152466" cy="369332"/>
          </a:xfrm>
          <a:prstGeom prst="rect">
            <a:avLst/>
          </a:prstGeom>
          <a:noFill/>
        </p:spPr>
        <p:txBody>
          <a:bodyPr wrap="none" rtlCol="0">
            <a:spAutoFit/>
          </a:bodyPr>
          <a:lstStyle/>
          <a:p>
            <a:r>
              <a:rPr lang="en-US" dirty="0"/>
              <a:t>Diamonds above or below $11K</a:t>
            </a:r>
          </a:p>
        </p:txBody>
      </p:sp>
      <p:sp>
        <p:nvSpPr>
          <p:cNvPr id="10"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014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a:t>Step 1: Logistic Response Function</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*price + error</a:t>
                  </a: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a:t>
              </a: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37" y="3806986"/>
            <a:ext cx="9007268" cy="1166855"/>
            <a:chOff x="-759635" y="2037702"/>
            <a:chExt cx="8178676" cy="1166855"/>
          </a:xfrm>
        </p:grpSpPr>
        <mc:AlternateContent xmlns:mc="http://schemas.openxmlformats.org/markup-compatibility/2006">
          <mc:Choice xmlns:a14="http://schemas.microsoft.com/office/drawing/2010/main" Requires="a14">
            <p:sp>
              <p:nvSpPr>
                <p:cNvPr id="19" name="Shape 319"/>
                <p:cNvSpPr txBox="1"/>
                <p:nvPr/>
              </p:nvSpPr>
              <p:spPr>
                <a:xfrm>
                  <a:off x="1865295" y="2248718"/>
                  <a:ext cx="5553746" cy="504600"/>
                </a:xfrm>
                <a:prstGeom prst="rect">
                  <a:avLst/>
                </a:prstGeom>
                <a:noFill/>
                <a:ln>
                  <a:noFill/>
                </a:ln>
              </p:spPr>
              <p:txBody>
                <a:bodyPr lIns="91425" tIns="91425" rIns="91425" bIns="91425" anchor="t" anchorCtr="0">
                  <a:noAutofit/>
                </a:bodyPr>
                <a:lstStyle/>
                <a:p>
                  <a:r>
                    <a:rPr lang="en" sz="2000" dirty="0">
                      <a:latin typeface="Open Sans"/>
                      <a:ea typeface="Open Sans"/>
                      <a:cs typeface="Open Sans"/>
                      <a:sym typeface="Open Sans"/>
                    </a:rPr>
                    <a:t>=</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*temperature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*day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*price + error</a:t>
                  </a:r>
                </a:p>
              </p:txBody>
            </p:sp>
          </mc:Choice>
          <mc:Fallback>
            <p:sp>
              <p:nvSpPr>
                <p:cNvPr id="19" name="Shape 319"/>
                <p:cNvSpPr txBox="1">
                  <a:spLocks noRot="1" noChangeAspect="1" noMove="1" noResize="1" noEditPoints="1" noAdjustHandles="1" noChangeArrowheads="1" noChangeShapeType="1" noTextEdit="1"/>
                </p:cNvSpPr>
                <p:nvPr/>
              </p:nvSpPr>
              <p:spPr>
                <a:xfrm>
                  <a:off x="1865295" y="2248718"/>
                  <a:ext cx="5553746" cy="504600"/>
                </a:xfrm>
                <a:prstGeom prst="rect">
                  <a:avLst/>
                </a:prstGeom>
                <a:blipFill>
                  <a:blip r:embed="rId5"/>
                  <a:stretch>
                    <a:fillRect l="-1097" b="-8434"/>
                  </a:stretch>
                </a:blipFill>
                <a:ln>
                  <a:noFill/>
                </a:ln>
              </p:spPr>
              <p:txBody>
                <a:bodyPr/>
                <a:lstStyle/>
                <a:p>
                  <a:r>
                    <a:rPr lang="en-US">
                      <a:noFill/>
                    </a:rPr>
                    <a:t> </a:t>
                  </a:r>
                </a:p>
              </p:txBody>
            </p:sp>
          </mc:Fallback>
        </mc:AlternateContent>
        <p:sp>
          <p:nvSpPr>
            <p:cNvPr id="20" name="Shape 320"/>
            <p:cNvSpPr txBox="1"/>
            <p:nvPr/>
          </p:nvSpPr>
          <p:spPr>
            <a:xfrm>
              <a:off x="-759635" y="2037702"/>
              <a:ext cx="803673" cy="1166855"/>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Logit of </a:t>
              </a:r>
            </a:p>
          </p:txBody>
        </p:sp>
      </p:grpSp>
      <p:pic>
        <p:nvPicPr>
          <p:cNvPr id="21" name="Shape 318"/>
          <p:cNvPicPr preferRelativeResize="0"/>
          <p:nvPr/>
        </p:nvPicPr>
        <p:blipFill>
          <a:blip r:embed="rId3">
            <a:alphaModFix/>
          </a:blip>
          <a:stretch>
            <a:fillRect/>
          </a:stretch>
        </p:blipFill>
        <p:spPr>
          <a:xfrm>
            <a:off x="2303585" y="3766365"/>
            <a:ext cx="636521" cy="1201766"/>
          </a:xfrm>
          <a:prstGeom prst="rect">
            <a:avLst/>
          </a:prstGeom>
          <a:noFill/>
          <a:ln>
            <a:noFill/>
          </a:ln>
        </p:spPr>
      </p:pic>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23" name="Rectangle 22"/>
          <p:cNvSpPr/>
          <p:nvPr/>
        </p:nvSpPr>
        <p:spPr>
          <a:xfrm>
            <a:off x="556846" y="3391225"/>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pic>
        <p:nvPicPr>
          <p:cNvPr id="24" name="Picture 2" descr="Image result for log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911" y="4012549"/>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Cones?</a:t>
            </a:r>
          </a:p>
        </p:txBody>
      </p:sp>
      <p:sp>
        <p:nvSpPr>
          <p:cNvPr id="22" name="Rectangle 21"/>
          <p:cNvSpPr/>
          <p:nvPr/>
        </p:nvSpPr>
        <p:spPr>
          <a:xfrm>
            <a:off x="3340344" y="338756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they buy a cone Y/N?</a:t>
            </a:r>
          </a:p>
        </p:txBody>
      </p:sp>
      <p:sp>
        <p:nvSpPr>
          <p:cNvPr id="25" name="Rectangle 24"/>
          <p:cNvSpPr/>
          <p:nvPr/>
        </p:nvSpPr>
        <p:spPr>
          <a:xfrm>
            <a:off x="527538" y="5200650"/>
            <a:ext cx="8071339" cy="813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will let R handle calculating the equation output </a:t>
            </a:r>
            <a:r>
              <a:rPr lang="en-US" dirty="0" err="1"/>
              <a:t>logOdds</a:t>
            </a:r>
            <a:r>
              <a:rPr lang="en-US" dirty="0"/>
              <a:t> to the more understandable probability.</a:t>
            </a:r>
          </a:p>
        </p:txBody>
      </p:sp>
      <p:sp>
        <p:nvSpPr>
          <p:cNvPr id="2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13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a:t>A binary relationship between carat and price</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pic>
        <p:nvPicPr>
          <p:cNvPr id="8" name="Picture 7"/>
          <p:cNvPicPr>
            <a:picLocks noChangeAspect="1"/>
          </p:cNvPicPr>
          <p:nvPr/>
        </p:nvPicPr>
        <p:blipFill>
          <a:blip r:embed="rId2"/>
          <a:stretch>
            <a:fillRect/>
          </a:stretch>
        </p:blipFill>
        <p:spPr>
          <a:xfrm>
            <a:off x="1825986" y="2005227"/>
            <a:ext cx="5492029" cy="3095422"/>
          </a:xfrm>
          <a:prstGeom prst="rect">
            <a:avLst/>
          </a:prstGeom>
        </p:spPr>
      </p:pic>
      <p:sp>
        <p:nvSpPr>
          <p:cNvPr id="9" name="TextBox 8"/>
          <p:cNvSpPr txBox="1"/>
          <p:nvPr/>
        </p:nvSpPr>
        <p:spPr>
          <a:xfrm>
            <a:off x="2995767" y="1643074"/>
            <a:ext cx="3152466" cy="369332"/>
          </a:xfrm>
          <a:prstGeom prst="rect">
            <a:avLst/>
          </a:prstGeom>
          <a:noFill/>
        </p:spPr>
        <p:txBody>
          <a:bodyPr wrap="none" rtlCol="0">
            <a:spAutoFit/>
          </a:bodyPr>
          <a:lstStyle/>
          <a:p>
            <a:r>
              <a:rPr lang="en-US" dirty="0"/>
              <a:t>Diamonds above or below $11K</a:t>
            </a:r>
          </a:p>
        </p:txBody>
      </p:sp>
      <p:cxnSp>
        <p:nvCxnSpPr>
          <p:cNvPr id="7" name="Straight Arrow Connector 6"/>
          <p:cNvCxnSpPr/>
          <p:nvPr/>
        </p:nvCxnSpPr>
        <p:spPr>
          <a:xfrm flipV="1">
            <a:off x="2257425" y="1443049"/>
            <a:ext cx="5029200" cy="32861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1143" y="5200649"/>
            <a:ext cx="8441714" cy="1171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data only has two values, 0/1 but the regression equation goes to infinity. </a:t>
            </a:r>
          </a:p>
          <a:p>
            <a:pPr algn="ctr"/>
            <a:r>
              <a:rPr lang="en-US" dirty="0"/>
              <a:t> </a:t>
            </a:r>
            <a:r>
              <a:rPr lang="en-US" b="1" u="sng" dirty="0"/>
              <a:t>This  makes no sense!  </a:t>
            </a:r>
          </a:p>
          <a:p>
            <a:pPr algn="ctr"/>
            <a:r>
              <a:rPr lang="en-US" dirty="0"/>
              <a:t>“is this diamond worth more than $11K or not.”   Predicting 2 means 2 </a:t>
            </a:r>
            <a:r>
              <a:rPr lang="en-US" dirty="0" err="1"/>
              <a:t>yes’es</a:t>
            </a:r>
            <a:r>
              <a:rPr lang="en-US" dirty="0"/>
              <a:t>?</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50343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iRJlH.Br0K1fRCGVKE0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3060</TotalTime>
  <Words>3151</Words>
  <Application>Microsoft Office PowerPoint</Application>
  <PresentationFormat>On-screen Show (4:3)</PresentationFormat>
  <Paragraphs>701</Paragraphs>
  <Slides>51</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4" baseType="lpstr">
      <vt:lpstr>Arial</vt:lpstr>
      <vt:lpstr>Calibri</vt:lpstr>
      <vt:lpstr>Calibri Light</vt:lpstr>
      <vt:lpstr>Cambria Math</vt:lpstr>
      <vt:lpstr>Consolas</vt:lpstr>
      <vt:lpstr>Courier New</vt:lpstr>
      <vt:lpstr>Lucida Console</vt:lpstr>
      <vt:lpstr>Open Sans</vt:lpstr>
      <vt:lpstr>Symbol</vt:lpstr>
      <vt:lpstr>Wingdings 2</vt:lpstr>
      <vt:lpstr>1_Office Theme</vt:lpstr>
      <vt:lpstr>Document</vt:lpstr>
      <vt:lpstr>think-cell Slide</vt:lpstr>
      <vt:lpstr>Agenda</vt:lpstr>
      <vt:lpstr>NCAA Classification Madness</vt:lpstr>
      <vt:lpstr>My friend Mandy is next level.</vt:lpstr>
      <vt:lpstr>Logistic Regression</vt:lpstr>
      <vt:lpstr>Regression Equation Review</vt:lpstr>
      <vt:lpstr>Linear Regression</vt:lpstr>
      <vt:lpstr>A binary relationship between carat and price</vt:lpstr>
      <vt:lpstr>Step 1: Logistic Response Function</vt:lpstr>
      <vt:lpstr>A binary relationship between carat and price</vt:lpstr>
      <vt:lpstr>PowerPoint Presentation</vt:lpstr>
      <vt:lpstr>From probability to class, define a cutoff threshold.</vt:lpstr>
      <vt:lpstr>Let’s practice</vt:lpstr>
      <vt:lpstr>Evaluating a Classification</vt:lpstr>
      <vt:lpstr>Logistic Regression Summary</vt:lpstr>
      <vt:lpstr>Your Data Mining Toolbox</vt:lpstr>
      <vt:lpstr>KNN</vt:lpstr>
      <vt:lpstr>Agenda</vt:lpstr>
      <vt:lpstr>Now a new Classification Approach - KNN</vt:lpstr>
      <vt:lpstr>Basic Idea</vt:lpstr>
      <vt:lpstr>How to measure “nearby”?</vt:lpstr>
      <vt:lpstr>PowerPoint Presentation</vt:lpstr>
      <vt:lpstr>Bone Thugs Hood on Zillow</vt:lpstr>
      <vt:lpstr>Attributes of houses here… </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Special K!</vt:lpstr>
      <vt:lpstr>Special K!</vt:lpstr>
      <vt:lpstr>Special K!</vt:lpstr>
      <vt:lpstr>Special K!</vt:lpstr>
      <vt:lpstr>Choosing k</vt:lpstr>
      <vt:lpstr>Open 1_normalization example_REVISED.R</vt:lpstr>
      <vt:lpstr>Agenda</vt:lpstr>
      <vt:lpstr>Classifying Absenteeism at Work</vt:lpstr>
      <vt:lpstr>Open knn example classification.R</vt:lpstr>
      <vt:lpstr>Using K-NN for Prediction (Continuous)</vt:lpstr>
      <vt:lpstr>KNN is helpful for both business problems.</vt:lpstr>
      <vt:lpstr>KNN is helpful for both business problems.</vt:lpstr>
      <vt:lpstr>Open knn example prediction.R</vt:lpstr>
      <vt:lpstr>KNN Summary </vt:lpstr>
      <vt:lpstr>Your Data Mining Toolbox</vt:lpstr>
      <vt:lpstr>Appreciation for your hard 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101</cp:revision>
  <dcterms:created xsi:type="dcterms:W3CDTF">2018-05-23T17:24:59Z</dcterms:created>
  <dcterms:modified xsi:type="dcterms:W3CDTF">2019-02-27T20:30:37Z</dcterms:modified>
</cp:coreProperties>
</file>